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046" r:id="rId2"/>
    <p:sldId id="2055" r:id="rId3"/>
    <p:sldId id="1996" r:id="rId4"/>
    <p:sldId id="1988" r:id="rId5"/>
    <p:sldId id="1992" r:id="rId6"/>
    <p:sldId id="1997" r:id="rId7"/>
    <p:sldId id="2051" r:id="rId8"/>
    <p:sldId id="2052" r:id="rId9"/>
    <p:sldId id="2053" r:id="rId10"/>
    <p:sldId id="2054" r:id="rId11"/>
    <p:sldId id="204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0"/>
    <p:restoredTop sz="95976"/>
  </p:normalViewPr>
  <p:slideViewPr>
    <p:cSldViewPr snapToGrid="0" snapToObjects="1">
      <p:cViewPr>
        <p:scale>
          <a:sx n="115" d="100"/>
          <a:sy n="115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72348-C9CA-5D41-B455-E567A04392B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76FAE-13AA-C845-AA9B-713E0721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F17-CCFA-8043-9685-A186C1961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9C870-5448-EA40-94F5-BE0F09FC8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6E82-4E17-8742-A8B3-8915B111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75618-7BAF-BE46-BD26-3F4EA831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0FE2-BF20-D146-BCF3-65A32CA1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50BD-B1AD-5E4B-BCBB-B12294A8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8B767-2347-174C-992F-BB1EB21A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2104-EFBB-1541-B593-278E773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34D6-A0DB-8148-ADDD-E1509F75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57032-560F-9B45-9831-58886130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8CEA9-93D2-0C4A-A302-D34CF8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2846E-6E90-6E43-AC4A-CE300E604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2287-FCD5-9E4C-ADCA-A8DA60E7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3624-14BF-0D45-8900-272C1AF7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FBB7-CE5A-8949-9128-7D165962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1FF9F-C1A1-4944-A4BF-01D72575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B666-092B-E344-91CB-D050673A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D0ECE-C4B6-324D-8BBD-D009AEB4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33CC-1B03-264B-9AF6-1CA6BF72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9D50A-95B9-D64D-B3EC-DE487130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70CA-C7A6-D642-8269-2969AA2F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AF989-824F-E04A-977B-787A1B6B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072D-2285-684B-B78D-49845AA0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0EDA-4D9D-2D49-A0BC-40E0A09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98851-27F5-314A-A07D-E62F3C82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7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2624-A623-CA40-8321-BF223B6D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8A76-47E9-8E4A-9D47-A031820C4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921A-574F-7944-B9C8-448A64E09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8AA85-E19C-AD41-AA98-C2B60D14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FACE9-0989-1040-98D7-9D52AC15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2EF42-4E36-524A-8B0E-0AE1B768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4F91-15CB-3B48-8CED-03A37325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8D92B-2CCE-A349-A491-FE1342173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7BCF3-2EF9-EE49-A14F-C106FCB34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387E8-4400-1C49-9803-B0A00CED5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676EF-B5FF-2C49-89F7-10DBC8D65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C8C95-A4F2-B049-B476-657CDB5B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62D0D-6F70-6D40-90E6-15DA27D1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F7AAF-A051-4A44-A8E4-F2E266C0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336D-01CC-B94D-8ACF-85117040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5BFA2-E3CC-CA46-B5B4-9547A13D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E2FD0-5E88-1C42-BBD8-F2B8AFF3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D6568-7E1E-EC4D-ADCC-046CB8BD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4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B3247-5D72-B843-AE1D-541B3D6B0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9D2DF-FE25-D040-BAD9-3DF2E32E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E9AD-0523-C14D-8EE4-67BB7B98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3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BE96-BA3A-3042-B0EC-E9FD3FE9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122A-2419-2B48-9E4B-7778B4ED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008-63B4-7048-B3EF-3BB635388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13212-E55C-AC43-A87E-E174EF5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A6C7D-B27D-CF4D-A2C0-37633EEE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66DC1-04D2-FD4B-88B3-B8803F66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0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3B8D-4360-BB4F-9A95-D013787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04366-79CB-2F4B-979F-7B790C1D1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D0917-C2BB-174D-8D92-171619F68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E41C-4952-A446-8B14-E9828449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9043B-3902-7441-81F1-A3650908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AF136-B3BD-C449-BA2D-408A12DC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3E110-E3EF-D142-AD4A-DF6D6A77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CEFD2-DE38-1448-A2B2-015564B14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D7C-EA84-1144-A9D4-24DCA7364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A620-EC45-294C-8B7D-C1E9D6865FC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3AA1-4C64-FF46-B39F-494377F12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C7C4-04D8-C14D-A622-4485B15C6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D576-34D0-9249-AAAD-443D4F32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1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anceforscience.org/wp-content/uploads/2022/01/Keeling-curve-with-SSP1-1.9-all-trend-labels.png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35E6CD-1823-2F4C-BEBA-D6839E801526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we’re up to today and next 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6D98D-27F4-84C3-842B-1995870B85B5}"/>
              </a:ext>
            </a:extLst>
          </p:cNvPr>
          <p:cNvSpPr txBox="1"/>
          <p:nvPr/>
        </p:nvSpPr>
        <p:spPr>
          <a:xfrm>
            <a:off x="312516" y="578120"/>
            <a:ext cx="115746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Talk about new data from </a:t>
            </a:r>
            <a:r>
              <a:rPr lang="en-US" sz="2000" dirty="0" err="1"/>
              <a:t>Ke</a:t>
            </a:r>
            <a:r>
              <a:rPr lang="en-US" sz="2000" dirty="0"/>
              <a:t> et al =&gt; why we need Cambio 4.0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Float some ideas about your research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Float the idea of modeling social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Group selection and work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/>
              <a:t>Next week (Week 12) </a:t>
            </a:r>
            <a:endParaRPr lang="en-US" sz="2000" dirty="0"/>
          </a:p>
          <a:p>
            <a:r>
              <a:rPr lang="en-US" sz="2000" u="sng" dirty="0"/>
              <a:t>Monday: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Guest lecturer Professor Richard Anderson-Connolly (SOAN), on popular social movements. See the Discussion item in the Week 11 Canvas page (extra credit).</a:t>
            </a:r>
          </a:p>
          <a:p>
            <a:endParaRPr lang="en-US" sz="2000" dirty="0"/>
          </a:p>
          <a:p>
            <a:r>
              <a:rPr lang="en-US" sz="2000" u="sng" dirty="0"/>
              <a:t>Wednesday: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set of presentations of social change model findings (2-3 presentations, 5-10 minutes each)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 to the </a:t>
            </a:r>
            <a:r>
              <a:rPr lang="en-US" sz="2000" dirty="0" err="1"/>
              <a:t>ClimateStatistics</a:t>
            </a:r>
            <a:r>
              <a:rPr lang="en-US" sz="2000" dirty="0"/>
              <a:t> Python module</a:t>
            </a:r>
          </a:p>
          <a:p>
            <a:endParaRPr lang="en-US" sz="2000" dirty="0"/>
          </a:p>
          <a:p>
            <a:r>
              <a:rPr lang="en-US" sz="2000" u="sng" dirty="0"/>
              <a:t>Friday: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Remaining presentations of social change model findings </a:t>
            </a:r>
          </a:p>
        </p:txBody>
      </p:sp>
    </p:spTree>
    <p:extLst>
      <p:ext uri="{BB962C8B-B14F-4D97-AF65-F5344CB8AC3E}">
        <p14:creationId xmlns:p14="http://schemas.microsoft.com/office/powerpoint/2010/main" val="80359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Cambio 4.0 accounts for a reduction in the land sink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A28FB6-E85F-86BE-E4BE-D414A6223B41}"/>
              </a:ext>
            </a:extLst>
          </p:cNvPr>
          <p:cNvGrpSpPr>
            <a:grpSpLocks noChangeAspect="1"/>
          </p:cNvGrpSpPr>
          <p:nvPr/>
        </p:nvGrpSpPr>
        <p:grpSpPr>
          <a:xfrm>
            <a:off x="210807" y="524248"/>
            <a:ext cx="6377838" cy="3010143"/>
            <a:chOff x="2844667" y="2686713"/>
            <a:chExt cx="6543657" cy="3088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B3AA57-B384-4CF5-093C-E8ECE952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19" t="38227" r="19640"/>
            <a:stretch/>
          </p:blipFill>
          <p:spPr>
            <a:xfrm>
              <a:off x="2844667" y="2686713"/>
              <a:ext cx="6543657" cy="308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A5C1FD-F815-2421-543C-B7F0777F53F4}"/>
                </a:ext>
              </a:extLst>
            </p:cNvPr>
            <p:cNvSpPr/>
            <p:nvPr/>
          </p:nvSpPr>
          <p:spPr>
            <a:xfrm>
              <a:off x="6365175" y="3428999"/>
              <a:ext cx="524741" cy="395144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/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our </a:t>
                </a:r>
                <a:r>
                  <a:rPr lang="en-US" sz="2400" b="1" dirty="0"/>
                  <a:t>terrestrial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fertilization term</a:t>
                </a:r>
                <a:r>
                  <a:rPr lang="en-US" sz="2400" dirty="0"/>
                  <a:t>. If we’re seeing less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captured at higher temperature, it means we need some temperature dependence here: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sigmoid function that represents a tipping point, as shown here. Can you tell what the parameters are?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blipFill>
                <a:blip r:embed="rId3"/>
                <a:stretch>
                  <a:fillRect l="-3713" t="-1442" r="-4208" b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FE7D48A-AC91-9B57-85F5-B3FE10A30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8358" b="6010"/>
          <a:stretch/>
        </p:blipFill>
        <p:spPr bwMode="auto">
          <a:xfrm>
            <a:off x="1355781" y="3548611"/>
            <a:ext cx="3627315" cy="2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EDA08-4C82-9151-AC88-0E0F9EFE88B6}"/>
              </a:ext>
            </a:extLst>
          </p:cNvPr>
          <p:cNvCxnSpPr>
            <a:cxnSpLocks/>
          </p:cNvCxnSpPr>
          <p:nvPr/>
        </p:nvCxnSpPr>
        <p:spPr>
          <a:xfrm flipH="1">
            <a:off x="4214463" y="3895747"/>
            <a:ext cx="2060462" cy="80293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/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/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22C359-A65A-EE49-1556-B9A4AB856EC1}"/>
              </a:ext>
            </a:extLst>
          </p:cNvPr>
          <p:cNvCxnSpPr>
            <a:cxnSpLocks/>
          </p:cNvCxnSpPr>
          <p:nvPr/>
        </p:nvCxnSpPr>
        <p:spPr>
          <a:xfrm flipH="1">
            <a:off x="3642104" y="4180114"/>
            <a:ext cx="3072205" cy="8098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39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Here’s Cambio 4.0’s new estimate of the terrestrial land sink (after assimilating </a:t>
            </a:r>
            <a:r>
              <a:rPr lang="en-US" sz="2400" b="1" dirty="0" err="1"/>
              <a:t>Ke</a:t>
            </a:r>
            <a:r>
              <a:rPr lang="en-US" sz="2400" b="1" dirty="0"/>
              <a:t> et </a:t>
            </a:r>
            <a:r>
              <a:rPr lang="en-US" sz="2400" b="1" dirty="0" err="1"/>
              <a:t>al’s</a:t>
            </a:r>
            <a:r>
              <a:rPr lang="en-US" sz="2400" b="1" dirty="0"/>
              <a:t> data as best we can)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435E97-38B2-2632-F2FE-9581739988B0}"/>
              </a:ext>
            </a:extLst>
          </p:cNvPr>
          <p:cNvGrpSpPr/>
          <p:nvPr/>
        </p:nvGrpSpPr>
        <p:grpSpPr>
          <a:xfrm>
            <a:off x="7747508" y="921392"/>
            <a:ext cx="3926496" cy="3780896"/>
            <a:chOff x="7747508" y="921392"/>
            <a:chExt cx="3926496" cy="37808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EE2EA9-5C2B-967D-FECE-DD2AD49CFE8F}"/>
                </a:ext>
              </a:extLst>
            </p:cNvPr>
            <p:cNvSpPr txBox="1"/>
            <p:nvPr/>
          </p:nvSpPr>
          <p:spPr>
            <a:xfrm>
              <a:off x="8874888" y="921392"/>
              <a:ext cx="193586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NewRomanPS"/>
                </a:rPr>
                <a:t>C</a:t>
              </a:r>
              <a:r>
                <a:rPr lang="en-US" sz="1800" b="1" dirty="0">
                  <a:effectLst/>
                  <a:latin typeface="TimesNewRomanPS"/>
                </a:rPr>
                <a:t>arbon budget from 2010-2023. </a:t>
              </a:r>
              <a:endParaRPr lang="en-US" dirty="0">
                <a:effectLst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7A355-B2BD-4E70-645D-968646665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90" t="45988" r="5903"/>
            <a:stretch/>
          </p:blipFill>
          <p:spPr>
            <a:xfrm>
              <a:off x="7747508" y="1611879"/>
              <a:ext cx="3926496" cy="309040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DF539C-57C5-A902-EC05-578B78DF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2" y="921392"/>
            <a:ext cx="6392499" cy="47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1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35E6CD-1823-2F4C-BEBA-D6839E801526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46166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Connection between growth rate of atmospheric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, emissions rates, and net carbon sinks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35E6CD-1823-2F4C-BEBA-D6839E80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461665"/>
              </a:xfrm>
              <a:prstGeom prst="rect">
                <a:avLst/>
              </a:prstGeom>
              <a:blipFill>
                <a:blip r:embed="rId2"/>
                <a:stretch>
                  <a:fillRect l="-83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71349D-09D7-B2EE-679C-FAB9789EDB66}"/>
              </a:ext>
            </a:extLst>
          </p:cNvPr>
          <p:cNvSpPr txBox="1"/>
          <p:nvPr/>
        </p:nvSpPr>
        <p:spPr>
          <a:xfrm>
            <a:off x="6296628" y="6144288"/>
            <a:ext cx="4681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allianceforscience.org</a:t>
            </a:r>
            <a:r>
              <a:rPr lang="en-US" sz="1200" dirty="0">
                <a:hlinkClick r:id="rId3"/>
              </a:rPr>
              <a:t>/wp-content/uploads/2022/01/Keeling-curve-with-SSP1-1.9-all-trend-labels.png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F343C-89A7-06CE-81E8-040240084743}"/>
                  </a:ext>
                </a:extLst>
              </p:cNvPr>
              <p:cNvSpPr txBox="1"/>
              <p:nvPr/>
            </p:nvSpPr>
            <p:spPr>
              <a:xfrm>
                <a:off x="269522" y="4703247"/>
                <a:ext cx="4922696" cy="178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purpose of this slide is to highlight the </a:t>
                </a:r>
                <a:r>
                  <a:rPr lang="en-US" sz="2200" b="1" dirty="0"/>
                  <a:t>growth rate of atmospheric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(past, present, and hoped-for), and its connection to the carbon sinks figure in our NASA figure of 2003.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F343C-89A7-06CE-81E8-04024008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2" y="4703247"/>
                <a:ext cx="4922696" cy="1785104"/>
              </a:xfrm>
              <a:prstGeom prst="rect">
                <a:avLst/>
              </a:prstGeom>
              <a:blipFill>
                <a:blip r:embed="rId4"/>
                <a:stretch>
                  <a:fillRect l="-1282" t="-2113" b="-56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7C2B289-AB6E-A5B6-A7C4-CFFEDDF7D6D6}"/>
              </a:ext>
            </a:extLst>
          </p:cNvPr>
          <p:cNvGrpSpPr/>
          <p:nvPr/>
        </p:nvGrpSpPr>
        <p:grpSpPr>
          <a:xfrm>
            <a:off x="5384306" y="552324"/>
            <a:ext cx="6790392" cy="5408243"/>
            <a:chOff x="119678" y="-101941"/>
            <a:chExt cx="6790392" cy="54082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FE5841-02CB-C091-2CEA-E6543309E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1266"/>
            <a:stretch/>
          </p:blipFill>
          <p:spPr bwMode="auto">
            <a:xfrm>
              <a:off x="198698" y="1462546"/>
              <a:ext cx="6711372" cy="384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2EFE5F-5892-0AF6-B340-9EAB5D66F767}"/>
                    </a:ext>
                  </a:extLst>
                </p:cNvPr>
                <p:cNvSpPr txBox="1"/>
                <p:nvPr/>
              </p:nvSpPr>
              <p:spPr>
                <a:xfrm>
                  <a:off x="119678" y="-101941"/>
                  <a:ext cx="5593323" cy="167353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Anthropogenic emissions in 2003 were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9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𝑮𝒕𝑪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𝒚𝒓</m:t>
                          </m:r>
                        </m:den>
                      </m:f>
                    </m:oMath>
                  </a14:m>
                  <a:endParaRPr lang="en-US" dirty="0"/>
                </a:p>
                <a:p>
                  <a:r>
                    <a:rPr lang="en-US" dirty="0"/>
                    <a:t>Net sinks in 2003: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𝑮𝒕𝑪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(terrestrial)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𝑮𝒕𝑪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(oceans)</a:t>
                  </a:r>
                  <a:endParaRPr lang="en-US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2EFE5F-5892-0AF6-B340-9EAB5D66F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78" y="-101941"/>
                  <a:ext cx="5593323" cy="1673535"/>
                </a:xfrm>
                <a:prstGeom prst="rect">
                  <a:avLst/>
                </a:prstGeom>
                <a:blipFill>
                  <a:blip r:embed="rId6"/>
                  <a:stretch>
                    <a:fillRect l="-6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1D0DC6-6016-4B4C-E7C9-FD9805569FDB}"/>
              </a:ext>
            </a:extLst>
          </p:cNvPr>
          <p:cNvGrpSpPr/>
          <p:nvPr/>
        </p:nvGrpSpPr>
        <p:grpSpPr>
          <a:xfrm>
            <a:off x="269522" y="756892"/>
            <a:ext cx="4922696" cy="3281797"/>
            <a:chOff x="7053304" y="910414"/>
            <a:chExt cx="4922696" cy="3281797"/>
          </a:xfrm>
        </p:grpSpPr>
        <p:pic>
          <p:nvPicPr>
            <p:cNvPr id="7" name="Picture 2" descr="Draft diagram of the carbon cycle.">
              <a:extLst>
                <a:ext uri="{FF2B5EF4-FFF2-40B4-BE49-F238E27FC236}">
                  <a16:creationId xmlns:a16="http://schemas.microsoft.com/office/drawing/2014/main" id="{664DC74F-91A4-EBF6-0CF6-F9BE777CB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304" y="910414"/>
              <a:ext cx="4922696" cy="328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C64F76-1BA2-2763-F15D-1C40D5FF2A0D}"/>
                </a:ext>
              </a:extLst>
            </p:cNvPr>
            <p:cNvSpPr txBox="1"/>
            <p:nvPr/>
          </p:nvSpPr>
          <p:spPr>
            <a:xfrm>
              <a:off x="9942145" y="1091624"/>
              <a:ext cx="6949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2003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CC61F6-140C-0808-7BED-C39AB5617783}"/>
              </a:ext>
            </a:extLst>
          </p:cNvPr>
          <p:cNvCxnSpPr>
            <a:cxnSpLocks/>
          </p:cNvCxnSpPr>
          <p:nvPr/>
        </p:nvCxnSpPr>
        <p:spPr>
          <a:xfrm>
            <a:off x="8437946" y="2225859"/>
            <a:ext cx="0" cy="164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E6343A-63A9-E1DD-0A17-564812DFBCDA}"/>
              </a:ext>
            </a:extLst>
          </p:cNvPr>
          <p:cNvSpPr txBox="1"/>
          <p:nvPr/>
        </p:nvSpPr>
        <p:spPr>
          <a:xfrm>
            <a:off x="7986531" y="5653105"/>
            <a:ext cx="9375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130370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changed in 2023: the terrestrial carbon sink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1E651-4038-FE62-0188-94F05E843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1" r="6395" b="54768"/>
          <a:stretch/>
        </p:blipFill>
        <p:spPr>
          <a:xfrm>
            <a:off x="133110" y="3214289"/>
            <a:ext cx="5306992" cy="35279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B543F6-38B2-FB78-9152-B8485E56DD44}"/>
              </a:ext>
            </a:extLst>
          </p:cNvPr>
          <p:cNvGrpSpPr>
            <a:grpSpLocks noChangeAspect="1"/>
          </p:cNvGrpSpPr>
          <p:nvPr/>
        </p:nvGrpSpPr>
        <p:grpSpPr>
          <a:xfrm>
            <a:off x="5988772" y="782861"/>
            <a:ext cx="5685232" cy="5633437"/>
            <a:chOff x="7747508" y="811564"/>
            <a:chExt cx="3926496" cy="3890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492D44-ADE6-A2EC-1897-995BFC77F727}"/>
                    </a:ext>
                  </a:extLst>
                </p:cNvPr>
                <p:cNvSpPr txBox="1"/>
                <p:nvPr/>
              </p:nvSpPr>
              <p:spPr>
                <a:xfrm>
                  <a:off x="8245117" y="811564"/>
                  <a:ext cx="3204721" cy="7652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latin typeface="TimesNewRomanPS"/>
                    </a:rPr>
                    <a:t>Terrestrial </a:t>
                  </a:r>
                  <a14:m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2200" b="1" dirty="0"/>
                    <a:t> capture in 2023 dropped to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𝟒𝟒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err="1" smtClean="0">
                          <a:latin typeface="Cambria Math" panose="02040503050406030204" pitchFamily="18" charset="0"/>
                        </a:rPr>
                        <m:t>𝑮𝒕𝑪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𝒚𝒆𝒂𝒓</m:t>
                      </m:r>
                    </m:oMath>
                  </a14:m>
                  <a:r>
                    <a:rPr lang="en-US" sz="2200" dirty="0">
                      <a:effectLst/>
                    </a:rPr>
                    <a:t> </a:t>
                  </a:r>
                  <a:r>
                    <a:rPr lang="en-US" sz="2200" b="1" dirty="0"/>
                    <a:t>(the weakest since 2003)</a:t>
                  </a:r>
                  <a:endParaRPr lang="en-US" sz="220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492D44-ADE6-A2EC-1897-995BFC77F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117" y="811564"/>
                  <a:ext cx="3204721" cy="765236"/>
                </a:xfrm>
                <a:prstGeom prst="rect">
                  <a:avLst/>
                </a:prstGeom>
                <a:blipFill>
                  <a:blip r:embed="rId3"/>
                  <a:stretch>
                    <a:fillRect l="-1639" t="-3409" b="-102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80C82B-303C-35EF-8F56-93E6A2742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90" t="45988" r="5903"/>
            <a:stretch/>
          </p:blipFill>
          <p:spPr>
            <a:xfrm>
              <a:off x="7747508" y="1611879"/>
              <a:ext cx="3926496" cy="3090409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1F0838-813C-EC30-877E-37418DF63D4B}"/>
              </a:ext>
            </a:extLst>
          </p:cNvPr>
          <p:cNvCxnSpPr>
            <a:cxnSpLocks/>
          </p:cNvCxnSpPr>
          <p:nvPr/>
        </p:nvCxnSpPr>
        <p:spPr>
          <a:xfrm>
            <a:off x="3828081" y="3214289"/>
            <a:ext cx="1206906" cy="1184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999AB1-7358-AECA-434E-D2A02D7FCD62}"/>
                  </a:ext>
                </a:extLst>
              </p:cNvPr>
              <p:cNvSpPr txBox="1"/>
              <p:nvPr/>
            </p:nvSpPr>
            <p:spPr>
              <a:xfrm>
                <a:off x="866169" y="2444848"/>
                <a:ext cx="41688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Atmospheric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b="1" dirty="0"/>
                  <a:t> growth rate in 2023 was over 3 ppm/</a:t>
                </a:r>
                <a:r>
                  <a:rPr lang="en-US" sz="2200" b="1" dirty="0" err="1"/>
                  <a:t>yr</a:t>
                </a:r>
                <a:r>
                  <a:rPr lang="en-US" sz="2200" b="1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999AB1-7358-AECA-434E-D2A02D7F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69" y="2444848"/>
                <a:ext cx="4168818" cy="769441"/>
              </a:xfrm>
              <a:prstGeom prst="rect">
                <a:avLst/>
              </a:prstGeom>
              <a:blipFill>
                <a:blip r:embed="rId4"/>
                <a:stretch>
                  <a:fillRect l="-1824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843A356-E6C8-038E-BE7A-E377D3966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09" y="593298"/>
            <a:ext cx="6132509" cy="16328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DF987E-5341-6FBB-057E-5DF25206633E}"/>
              </a:ext>
            </a:extLst>
          </p:cNvPr>
          <p:cNvCxnSpPr>
            <a:cxnSpLocks/>
          </p:cNvCxnSpPr>
          <p:nvPr/>
        </p:nvCxnSpPr>
        <p:spPr>
          <a:xfrm>
            <a:off x="9918915" y="1712605"/>
            <a:ext cx="1146874" cy="2285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1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-1" y="0"/>
            <a:ext cx="121920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Where did we lose the sink?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7C72F-30B4-1639-273B-0C6129740120}"/>
                  </a:ext>
                </a:extLst>
              </p:cNvPr>
              <p:cNvSpPr txBox="1"/>
              <p:nvPr/>
            </p:nvSpPr>
            <p:spPr>
              <a:xfrm>
                <a:off x="173081" y="1427161"/>
                <a:ext cx="6048408" cy="45243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=&gt; a region did not pull as much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out of the air compared to usual (i.e.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= bad,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green</a:t>
                </a:r>
                <a:r>
                  <a:rPr lang="en-US" sz="2400" dirty="0"/>
                  <a:t> = good).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“Overall, it is the compounding coincidence of a large abnormal source in the Tropics contributed by the Amazon drought offsetting higher sinks in central and eastern Africa and Western North America, and a weak summer uptake in the rest of the northern Hemisphere that explains the cancellation of the global land sink in 2023”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7C72F-30B4-1639-273B-0C612974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1" y="1427161"/>
                <a:ext cx="6048408" cy="4524315"/>
              </a:xfrm>
              <a:prstGeom prst="rect">
                <a:avLst/>
              </a:prstGeom>
              <a:blipFill>
                <a:blip r:embed="rId2"/>
                <a:stretch>
                  <a:fillRect l="-1253" t="-559" r="-2296" b="-19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E4E04-C695-DB93-3A72-B1247657E3DF}"/>
              </a:ext>
            </a:extLst>
          </p:cNvPr>
          <p:cNvGrpSpPr/>
          <p:nvPr/>
        </p:nvGrpSpPr>
        <p:grpSpPr>
          <a:xfrm>
            <a:off x="6512245" y="929590"/>
            <a:ext cx="5145298" cy="5363558"/>
            <a:chOff x="6302419" y="1363775"/>
            <a:chExt cx="5145298" cy="53635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166758-0898-6CCD-0096-767136D78629}"/>
                </a:ext>
              </a:extLst>
            </p:cNvPr>
            <p:cNvGrpSpPr/>
            <p:nvPr/>
          </p:nvGrpSpPr>
          <p:grpSpPr>
            <a:xfrm>
              <a:off x="6302419" y="1363775"/>
              <a:ext cx="3237821" cy="5363558"/>
              <a:chOff x="3171463" y="1879573"/>
              <a:chExt cx="3237821" cy="536355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E276DD-4B2E-C348-07FF-3D5A57E996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2314" r="44140"/>
              <a:stretch/>
            </p:blipFill>
            <p:spPr>
              <a:xfrm>
                <a:off x="3171463" y="2248905"/>
                <a:ext cx="3237821" cy="499422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10668-A225-812C-3A8F-D33F28E46619}"/>
                  </a:ext>
                </a:extLst>
              </p:cNvPr>
              <p:cNvSpPr txBox="1"/>
              <p:nvPr/>
            </p:nvSpPr>
            <p:spPr>
              <a:xfrm>
                <a:off x="3828395" y="1879573"/>
                <a:ext cx="160888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2023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20550B-4DA7-6799-D3EB-D4FEC4F5BB53}"/>
                </a:ext>
              </a:extLst>
            </p:cNvPr>
            <p:cNvGrpSpPr/>
            <p:nvPr/>
          </p:nvGrpSpPr>
          <p:grpSpPr>
            <a:xfrm>
              <a:off x="9830997" y="1861346"/>
              <a:ext cx="1616720" cy="4575209"/>
              <a:chOff x="10575280" y="1861346"/>
              <a:chExt cx="1616720" cy="45752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BDF9BF-12A7-FAD0-9A18-55C87E3C20F3}"/>
                  </a:ext>
                </a:extLst>
              </p:cNvPr>
              <p:cNvSpPr txBox="1"/>
              <p:nvPr/>
            </p:nvSpPr>
            <p:spPr>
              <a:xfrm>
                <a:off x="10575280" y="1861346"/>
                <a:ext cx="1616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NH winter</a:t>
                </a:r>
              </a:p>
              <a:p>
                <a:r>
                  <a:rPr lang="en-US" dirty="0"/>
                  <a:t>---------------</a:t>
                </a:r>
              </a:p>
              <a:p>
                <a:r>
                  <a:rPr lang="en-US" dirty="0"/>
                  <a:t>SH summer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59ED73-A4D8-227C-B297-95BA2084B1A6}"/>
                  </a:ext>
                </a:extLst>
              </p:cNvPr>
              <p:cNvSpPr txBox="1"/>
              <p:nvPr/>
            </p:nvSpPr>
            <p:spPr>
              <a:xfrm>
                <a:off x="10575280" y="3097594"/>
                <a:ext cx="1616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NH spring</a:t>
                </a:r>
              </a:p>
              <a:p>
                <a:r>
                  <a:rPr lang="en-US" dirty="0"/>
                  <a:t>---------------</a:t>
                </a:r>
              </a:p>
              <a:p>
                <a:r>
                  <a:rPr lang="en-US" dirty="0"/>
                  <a:t>SH fall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F57D02-CFDB-AD89-B959-BB5D29BB6686}"/>
                  </a:ext>
                </a:extLst>
              </p:cNvPr>
              <p:cNvSpPr txBox="1"/>
              <p:nvPr/>
            </p:nvSpPr>
            <p:spPr>
              <a:xfrm>
                <a:off x="10575280" y="4299117"/>
                <a:ext cx="1616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NH summer</a:t>
                </a:r>
              </a:p>
              <a:p>
                <a:r>
                  <a:rPr lang="en-US" dirty="0"/>
                  <a:t>---------------</a:t>
                </a:r>
              </a:p>
              <a:p>
                <a:r>
                  <a:rPr lang="en-US" dirty="0"/>
                  <a:t>SH winter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C1956-E11C-7D60-B339-1D223F848E2E}"/>
                  </a:ext>
                </a:extLst>
              </p:cNvPr>
              <p:cNvSpPr txBox="1"/>
              <p:nvPr/>
            </p:nvSpPr>
            <p:spPr>
              <a:xfrm>
                <a:off x="10575280" y="5513225"/>
                <a:ext cx="1616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NH fall</a:t>
                </a:r>
              </a:p>
              <a:p>
                <a:r>
                  <a:rPr lang="en-US" dirty="0"/>
                  <a:t>---------------</a:t>
                </a:r>
              </a:p>
              <a:p>
                <a:r>
                  <a:rPr lang="en-US" dirty="0"/>
                  <a:t>SH spring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70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It’s not like the trend is a huge surprise, it’s just coming on faster than we thought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2E253E-DD44-82B3-26D5-34366E7181B3}"/>
              </a:ext>
            </a:extLst>
          </p:cNvPr>
          <p:cNvGrpSpPr>
            <a:grpSpLocks noChangeAspect="1"/>
          </p:cNvGrpSpPr>
          <p:nvPr/>
        </p:nvGrpSpPr>
        <p:grpSpPr>
          <a:xfrm>
            <a:off x="370619" y="1522371"/>
            <a:ext cx="4805773" cy="3142227"/>
            <a:chOff x="151085" y="635777"/>
            <a:chExt cx="2481353" cy="16224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3222032-E86A-8CAB-56AA-7E6FA4E7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678"/>
            <a:stretch/>
          </p:blipFill>
          <p:spPr>
            <a:xfrm>
              <a:off x="151085" y="635777"/>
              <a:ext cx="2481353" cy="16224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32C13-319A-35E6-CAD6-AE3CF593469F}"/>
                </a:ext>
              </a:extLst>
            </p:cNvPr>
            <p:cNvSpPr txBox="1"/>
            <p:nvPr/>
          </p:nvSpPr>
          <p:spPr>
            <a:xfrm>
              <a:off x="1093977" y="1845272"/>
              <a:ext cx="1428738" cy="3337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2021 (Richard Gere and friends)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1C1082-FE67-5334-EAB1-AB1CB00A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0" t="45988" r="5903"/>
          <a:stretch/>
        </p:blipFill>
        <p:spPr>
          <a:xfrm>
            <a:off x="5292264" y="1063239"/>
            <a:ext cx="6355611" cy="50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2D188463-AA8D-20AA-7D55-4390AC2EE88F}"/>
              </a:ext>
            </a:extLst>
          </p:cNvPr>
          <p:cNvSpPr/>
          <p:nvPr/>
        </p:nvSpPr>
        <p:spPr>
          <a:xfrm flipV="1">
            <a:off x="3383280" y="3566159"/>
            <a:ext cx="6976062" cy="2159143"/>
          </a:xfrm>
          <a:prstGeom prst="arc">
            <a:avLst>
              <a:gd name="adj1" fmla="val 10825409"/>
              <a:gd name="adj2" fmla="val 65207"/>
            </a:avLst>
          </a:prstGeom>
          <a:ln w="63500">
            <a:solidFill>
              <a:schemeClr val="tx1">
                <a:alpha val="42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0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Here’s our old (Cambio 3.0) estimate of the terrestrial land sink next to </a:t>
            </a:r>
            <a:r>
              <a:rPr lang="en-US" sz="2400" b="1" dirty="0" err="1"/>
              <a:t>Ke</a:t>
            </a:r>
            <a:r>
              <a:rPr lang="en-US" sz="2400" b="1" dirty="0"/>
              <a:t> et </a:t>
            </a:r>
            <a:r>
              <a:rPr lang="en-US" sz="2400" b="1" dirty="0" err="1"/>
              <a:t>al’s</a:t>
            </a:r>
            <a:r>
              <a:rPr lang="en-US" sz="2400" b="1" dirty="0"/>
              <a:t>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435E97-38B2-2632-F2FE-9581739988B0}"/>
              </a:ext>
            </a:extLst>
          </p:cNvPr>
          <p:cNvGrpSpPr/>
          <p:nvPr/>
        </p:nvGrpSpPr>
        <p:grpSpPr>
          <a:xfrm>
            <a:off x="7747508" y="921392"/>
            <a:ext cx="3926496" cy="3780896"/>
            <a:chOff x="7747508" y="921392"/>
            <a:chExt cx="3926496" cy="37808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EE2EA9-5C2B-967D-FECE-DD2AD49CFE8F}"/>
                </a:ext>
              </a:extLst>
            </p:cNvPr>
            <p:cNvSpPr txBox="1"/>
            <p:nvPr/>
          </p:nvSpPr>
          <p:spPr>
            <a:xfrm>
              <a:off x="8874888" y="921392"/>
              <a:ext cx="193586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NewRomanPS"/>
                </a:rPr>
                <a:t>C</a:t>
              </a:r>
              <a:r>
                <a:rPr lang="en-US" sz="1800" b="1" dirty="0">
                  <a:effectLst/>
                  <a:latin typeface="TimesNewRomanPS"/>
                </a:rPr>
                <a:t>arbon budget from 2010-2023. </a:t>
              </a:r>
              <a:endParaRPr lang="en-US" dirty="0">
                <a:effectLst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7A355-B2BD-4E70-645D-968646665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90" t="45988" r="5903"/>
            <a:stretch/>
          </p:blipFill>
          <p:spPr>
            <a:xfrm>
              <a:off x="7747508" y="1611879"/>
              <a:ext cx="3926496" cy="3090409"/>
            </a:xfrm>
            <a:prstGeom prst="rect">
              <a:avLst/>
            </a:prstGeom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687070-D0E2-1D4C-FDF8-32F529F1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80" y="900813"/>
            <a:ext cx="7204847" cy="54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1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Cambio 4.0 accounts for a reduction in the land sink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A28FB6-E85F-86BE-E4BE-D414A6223B41}"/>
              </a:ext>
            </a:extLst>
          </p:cNvPr>
          <p:cNvGrpSpPr>
            <a:grpSpLocks noChangeAspect="1"/>
          </p:cNvGrpSpPr>
          <p:nvPr/>
        </p:nvGrpSpPr>
        <p:grpSpPr>
          <a:xfrm>
            <a:off x="210807" y="524248"/>
            <a:ext cx="6377838" cy="3010143"/>
            <a:chOff x="2844667" y="2686713"/>
            <a:chExt cx="6543657" cy="3088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B3AA57-B384-4CF5-093C-E8ECE952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19" t="38227" r="19640"/>
            <a:stretch/>
          </p:blipFill>
          <p:spPr>
            <a:xfrm>
              <a:off x="2844667" y="2686713"/>
              <a:ext cx="6543657" cy="308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A5C1FD-F815-2421-543C-B7F0777F53F4}"/>
                </a:ext>
              </a:extLst>
            </p:cNvPr>
            <p:cNvSpPr/>
            <p:nvPr/>
          </p:nvSpPr>
          <p:spPr>
            <a:xfrm>
              <a:off x="6365175" y="3428999"/>
              <a:ext cx="524741" cy="395144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/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our </a:t>
                </a:r>
                <a:r>
                  <a:rPr lang="en-US" sz="2400" b="1" dirty="0"/>
                  <a:t>terrestrial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fertilization term</a:t>
                </a:r>
                <a:r>
                  <a:rPr lang="en-US" sz="2400" dirty="0"/>
                  <a:t>. If we’re seeing less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captured at higher temperature, it means we need some temperature dependence here: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sigmoid function that represents a tipping point, as shown here. Can you tell what the parameters are?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blipFill>
                <a:blip r:embed="rId3"/>
                <a:stretch>
                  <a:fillRect l="-3713" t="-1442" r="-4208" b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FE7D48A-AC91-9B57-85F5-B3FE10A30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8358" b="6010"/>
          <a:stretch/>
        </p:blipFill>
        <p:spPr bwMode="auto">
          <a:xfrm>
            <a:off x="1355781" y="3548611"/>
            <a:ext cx="3627315" cy="2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EDA08-4C82-9151-AC88-0E0F9EFE88B6}"/>
              </a:ext>
            </a:extLst>
          </p:cNvPr>
          <p:cNvCxnSpPr>
            <a:cxnSpLocks/>
          </p:cNvCxnSpPr>
          <p:nvPr/>
        </p:nvCxnSpPr>
        <p:spPr>
          <a:xfrm flipH="1">
            <a:off x="4214463" y="3895747"/>
            <a:ext cx="2060462" cy="80293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/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/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22C359-A65A-EE49-1556-B9A4AB856EC1}"/>
              </a:ext>
            </a:extLst>
          </p:cNvPr>
          <p:cNvCxnSpPr>
            <a:cxnSpLocks/>
          </p:cNvCxnSpPr>
          <p:nvPr/>
        </p:nvCxnSpPr>
        <p:spPr>
          <a:xfrm flipH="1">
            <a:off x="3642104" y="4180114"/>
            <a:ext cx="3072205" cy="8098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23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Cambio 4.0 accounts for a reduction in the land sink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A28FB6-E85F-86BE-E4BE-D414A6223B41}"/>
              </a:ext>
            </a:extLst>
          </p:cNvPr>
          <p:cNvGrpSpPr>
            <a:grpSpLocks noChangeAspect="1"/>
          </p:cNvGrpSpPr>
          <p:nvPr/>
        </p:nvGrpSpPr>
        <p:grpSpPr>
          <a:xfrm>
            <a:off x="210807" y="524248"/>
            <a:ext cx="6377838" cy="3010143"/>
            <a:chOff x="2844667" y="2686713"/>
            <a:chExt cx="6543657" cy="3088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B3AA57-B384-4CF5-093C-E8ECE952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19" t="38227" r="19640"/>
            <a:stretch/>
          </p:blipFill>
          <p:spPr>
            <a:xfrm>
              <a:off x="2844667" y="2686713"/>
              <a:ext cx="6543657" cy="308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A5C1FD-F815-2421-543C-B7F0777F53F4}"/>
                </a:ext>
              </a:extLst>
            </p:cNvPr>
            <p:cNvSpPr/>
            <p:nvPr/>
          </p:nvSpPr>
          <p:spPr>
            <a:xfrm>
              <a:off x="6365175" y="3428999"/>
              <a:ext cx="524741" cy="395144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/>
              <p:nvPr/>
            </p:nvSpPr>
            <p:spPr>
              <a:xfrm>
                <a:off x="6863046" y="605914"/>
                <a:ext cx="5118147" cy="5637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our </a:t>
                </a:r>
                <a:r>
                  <a:rPr lang="en-US" sz="2400" b="1" dirty="0"/>
                  <a:t>terrestrial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fertilization term</a:t>
                </a:r>
                <a:r>
                  <a:rPr lang="en-US" sz="2400" dirty="0"/>
                  <a:t>. If we’re seeing less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captured at higher temperature, it means we need some temperature dependence here: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sigmoid function that represents a tipping point, as shown here. Can you tell what the parameters are?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46" y="605914"/>
                <a:ext cx="5118147" cy="5637312"/>
              </a:xfrm>
              <a:prstGeom prst="rect">
                <a:avLst/>
              </a:prstGeom>
              <a:blipFill>
                <a:blip r:embed="rId3"/>
                <a:stretch>
                  <a:fillRect l="-3713" t="-1348" r="-4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FE7D48A-AC91-9B57-85F5-B3FE10A30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8358" b="6010"/>
          <a:stretch/>
        </p:blipFill>
        <p:spPr bwMode="auto">
          <a:xfrm>
            <a:off x="1355781" y="3548611"/>
            <a:ext cx="3627315" cy="2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EDA08-4C82-9151-AC88-0E0F9EFE88B6}"/>
              </a:ext>
            </a:extLst>
          </p:cNvPr>
          <p:cNvCxnSpPr>
            <a:cxnSpLocks/>
          </p:cNvCxnSpPr>
          <p:nvPr/>
        </p:nvCxnSpPr>
        <p:spPr>
          <a:xfrm flipH="1">
            <a:off x="4214463" y="3895747"/>
            <a:ext cx="2060462" cy="80293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/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/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22C359-A65A-EE49-1556-B9A4AB856EC1}"/>
              </a:ext>
            </a:extLst>
          </p:cNvPr>
          <p:cNvCxnSpPr>
            <a:cxnSpLocks/>
          </p:cNvCxnSpPr>
          <p:nvPr/>
        </p:nvCxnSpPr>
        <p:spPr>
          <a:xfrm flipH="1">
            <a:off x="3642104" y="4180114"/>
            <a:ext cx="3072205" cy="8098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17354-5AD5-ADE9-E069-8244DAFAC62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How Cambio 4.0 accounts for a reduction in the land sink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A28FB6-E85F-86BE-E4BE-D414A6223B41}"/>
              </a:ext>
            </a:extLst>
          </p:cNvPr>
          <p:cNvGrpSpPr>
            <a:grpSpLocks noChangeAspect="1"/>
          </p:cNvGrpSpPr>
          <p:nvPr/>
        </p:nvGrpSpPr>
        <p:grpSpPr>
          <a:xfrm>
            <a:off x="210807" y="524248"/>
            <a:ext cx="6377838" cy="3010143"/>
            <a:chOff x="2844667" y="2686713"/>
            <a:chExt cx="6543657" cy="3088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B3AA57-B384-4CF5-093C-E8ECE952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19" t="38227" r="19640"/>
            <a:stretch/>
          </p:blipFill>
          <p:spPr>
            <a:xfrm>
              <a:off x="2844667" y="2686713"/>
              <a:ext cx="6543657" cy="308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A5C1FD-F815-2421-543C-B7F0777F53F4}"/>
                </a:ext>
              </a:extLst>
            </p:cNvPr>
            <p:cNvSpPr/>
            <p:nvPr/>
          </p:nvSpPr>
          <p:spPr>
            <a:xfrm>
              <a:off x="6365175" y="3428999"/>
              <a:ext cx="524741" cy="395144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/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our </a:t>
                </a:r>
                <a:r>
                  <a:rPr lang="en-US" sz="2400" b="1" dirty="0"/>
                  <a:t>terrestrial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fertilization term</a:t>
                </a:r>
                <a:r>
                  <a:rPr lang="en-US" sz="2400" dirty="0"/>
                  <a:t>. If we’re seeing less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captured at higher temperature, it means we need some temperature dependence here: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𝒂𝒍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𝒂𝒏𝒐𝒎𝒂𝒍𝒚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sigmoid function that represents a tipping point, as shown here. Can you tell what the parameters are?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2400" dirty="0"/>
                  <a:t>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23C26-4A58-FC7B-6377-D7CC1817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46" y="605914"/>
                <a:ext cx="5118147" cy="5267981"/>
              </a:xfrm>
              <a:prstGeom prst="rect">
                <a:avLst/>
              </a:prstGeom>
              <a:blipFill>
                <a:blip r:embed="rId3"/>
                <a:stretch>
                  <a:fillRect l="-3713" t="-1442" r="-4208" b="-1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FE7D48A-AC91-9B57-85F5-B3FE10A30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8358" b="6010"/>
          <a:stretch/>
        </p:blipFill>
        <p:spPr bwMode="auto">
          <a:xfrm>
            <a:off x="1355781" y="3548611"/>
            <a:ext cx="3627315" cy="29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EDA08-4C82-9151-AC88-0E0F9EFE88B6}"/>
              </a:ext>
            </a:extLst>
          </p:cNvPr>
          <p:cNvCxnSpPr>
            <a:cxnSpLocks/>
          </p:cNvCxnSpPr>
          <p:nvPr/>
        </p:nvCxnSpPr>
        <p:spPr>
          <a:xfrm flipH="1">
            <a:off x="4214463" y="3895747"/>
            <a:ext cx="2060462" cy="80293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/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317F5-5883-28FF-49DE-152FA113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" y="4886881"/>
                <a:ext cx="1438684" cy="39478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/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𝒂𝒏𝒐𝒎𝒂𝒍𝒚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2CE8AB-9B69-5F09-1888-CE73FACD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68" y="6496245"/>
                <a:ext cx="1597333" cy="39478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22C359-A65A-EE49-1556-B9A4AB856EC1}"/>
              </a:ext>
            </a:extLst>
          </p:cNvPr>
          <p:cNvCxnSpPr>
            <a:cxnSpLocks/>
          </p:cNvCxnSpPr>
          <p:nvPr/>
        </p:nvCxnSpPr>
        <p:spPr>
          <a:xfrm flipH="1">
            <a:off x="3642104" y="4180114"/>
            <a:ext cx="3072205" cy="8098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789</Words>
  <Application>Microsoft Macintosh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TimesNewRomanPS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101</cp:revision>
  <dcterms:created xsi:type="dcterms:W3CDTF">2021-11-01T11:23:25Z</dcterms:created>
  <dcterms:modified xsi:type="dcterms:W3CDTF">2024-11-16T04:30:00Z</dcterms:modified>
</cp:coreProperties>
</file>